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oboto Slab"/>
      <p:regular r:id="rId19"/>
      <p:bold r:id="rId20"/>
    </p:embeddedFont>
    <p:embeddedFont>
      <p:font typeface="Roboto"/>
      <p:regular r:id="rId21"/>
      <p:bold r:id="rId22"/>
      <p:italic r:id="rId23"/>
      <p:boldItalic r:id="rId24"/>
    </p:embeddedFont>
    <p:embeddedFont>
      <p:font typeface="PT Sans Narrow"/>
      <p:regular r:id="rId25"/>
      <p:bold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Slab-bold.fntdata"/><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TSansNarrow-bold.fntdata"/><Relationship Id="rId25" Type="http://schemas.openxmlformats.org/officeDocument/2006/relationships/font" Target="fonts/PTSansNarrow-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obotoSlab-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ff8d01f401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ff8d01f401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ff8d01f401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ff8d01f401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ff8d01f401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ff8d01f401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ff8d01f401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ff8d01f401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ff8d01f40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ff8d01f40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ff75904e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ff75904e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ff75904e0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ff75904e0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ff8d01f401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ff8d01f401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ff8d01f401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ff8d01f401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ff8d01f401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ff8d01f401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ff8d01f401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ff8d01f401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ff8d01f401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ff8d01f401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www.google.com/maps/d/edit?mid=1ZjYiDaRileF2dZb8F8ojxX0Zkz00oCE&amp;usp=sharing" TargetMode="External"/><Relationship Id="rId4" Type="http://schemas.openxmlformats.org/officeDocument/2006/relationships/image" Target="../media/image11.png"/><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13.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 name="Shape 62"/>
        <p:cNvGrpSpPr/>
        <p:nvPr/>
      </p:nvGrpSpPr>
      <p:grpSpPr>
        <a:xfrm>
          <a:off x="0" y="0"/>
          <a:ext cx="0" cy="0"/>
          <a:chOff x="0" y="0"/>
          <a:chExt cx="0" cy="0"/>
        </a:xfrm>
      </p:grpSpPr>
      <p:sp>
        <p:nvSpPr>
          <p:cNvPr id="63" name="Google Shape;63;p13"/>
          <p:cNvSpPr txBox="1"/>
          <p:nvPr>
            <p:ph type="ctrTitle"/>
          </p:nvPr>
        </p:nvSpPr>
        <p:spPr>
          <a:xfrm>
            <a:off x="1680302" y="1188925"/>
            <a:ext cx="5783400" cy="14574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SzPts val="891"/>
              <a:buNone/>
            </a:pPr>
            <a:r>
              <a:rPr b="1" lang="en" sz="4480"/>
              <a:t>Sharks and Marine Protected Areas</a:t>
            </a:r>
            <a:endParaRPr b="1" sz="4480"/>
          </a:p>
        </p:txBody>
      </p:sp>
      <p:sp>
        <p:nvSpPr>
          <p:cNvPr id="64" name="Google Shape;64;p13"/>
          <p:cNvSpPr txBox="1"/>
          <p:nvPr>
            <p:ph idx="1" type="subTitle"/>
          </p:nvPr>
        </p:nvSpPr>
        <p:spPr>
          <a:xfrm>
            <a:off x="1652200" y="2850050"/>
            <a:ext cx="58014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i="1" lang="en" sz="2300">
                <a:latin typeface="PT Sans Narrow"/>
                <a:ea typeface="PT Sans Narrow"/>
                <a:cs typeface="PT Sans Narrow"/>
                <a:sym typeface="PT Sans Narrow"/>
              </a:rPr>
              <a:t>Gian Villafa</a:t>
            </a:r>
            <a:r>
              <a:rPr b="1" i="1" lang="en" sz="2300">
                <a:latin typeface="PT Sans Narrow"/>
                <a:ea typeface="PT Sans Narrow"/>
                <a:cs typeface="PT Sans Narrow"/>
                <a:sym typeface="PT Sans Narrow"/>
              </a:rPr>
              <a:t>ñe, Dylan Sedeno, </a:t>
            </a:r>
            <a:endParaRPr b="1" i="1" sz="2300">
              <a:latin typeface="PT Sans Narrow"/>
              <a:ea typeface="PT Sans Narrow"/>
              <a:cs typeface="PT Sans Narrow"/>
              <a:sym typeface="PT Sans Narrow"/>
            </a:endParaRPr>
          </a:p>
          <a:p>
            <a:pPr indent="0" lvl="0" marL="0" rtl="0" algn="ctr">
              <a:spcBef>
                <a:spcPts val="0"/>
              </a:spcBef>
              <a:spcAft>
                <a:spcPts val="0"/>
              </a:spcAft>
              <a:buNone/>
            </a:pPr>
            <a:r>
              <a:rPr b="1" i="1" lang="en" sz="2300">
                <a:latin typeface="PT Sans Narrow"/>
                <a:ea typeface="PT Sans Narrow"/>
                <a:cs typeface="PT Sans Narrow"/>
                <a:sym typeface="PT Sans Narrow"/>
              </a:rPr>
              <a:t>Eduardo Da Silva, Radley Joseph, </a:t>
            </a:r>
            <a:endParaRPr b="1" i="1" sz="2300">
              <a:latin typeface="PT Sans Narrow"/>
              <a:ea typeface="PT Sans Narrow"/>
              <a:cs typeface="PT Sans Narrow"/>
              <a:sym typeface="PT Sans Narrow"/>
            </a:endParaRPr>
          </a:p>
          <a:p>
            <a:pPr indent="0" lvl="0" marL="0" rtl="0" algn="ctr">
              <a:spcBef>
                <a:spcPts val="0"/>
              </a:spcBef>
              <a:spcAft>
                <a:spcPts val="0"/>
              </a:spcAft>
              <a:buNone/>
            </a:pPr>
            <a:r>
              <a:rPr b="1" i="1" lang="en" sz="2300">
                <a:latin typeface="PT Sans Narrow"/>
                <a:ea typeface="PT Sans Narrow"/>
                <a:cs typeface="PT Sans Narrow"/>
                <a:sym typeface="PT Sans Narrow"/>
              </a:rPr>
              <a:t>Maya Wilson-Fernandez</a:t>
            </a:r>
            <a:r>
              <a:rPr lang="en"/>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Exploratory Data Analysis</a:t>
            </a:r>
            <a:endParaRPr/>
          </a:p>
        </p:txBody>
      </p:sp>
      <p:sp>
        <p:nvSpPr>
          <p:cNvPr id="126" name="Google Shape;126;p22"/>
          <p:cNvSpPr txBox="1"/>
          <p:nvPr>
            <p:ph idx="1" type="body"/>
          </p:nvPr>
        </p:nvSpPr>
        <p:spPr>
          <a:xfrm>
            <a:off x="387900" y="1266250"/>
            <a:ext cx="4184100" cy="3302400"/>
          </a:xfrm>
          <a:prstGeom prst="rect">
            <a:avLst/>
          </a:prstGeom>
        </p:spPr>
        <p:txBody>
          <a:bodyPr anchorCtr="0" anchor="t" bIns="91425" lIns="91425" spcFirstLastPara="1" rIns="91425" wrap="square" tIns="91425">
            <a:normAutofit/>
          </a:bodyPr>
          <a:lstStyle/>
          <a:p>
            <a:pPr indent="-330200" lvl="0" marL="457200" rtl="0" algn="just">
              <a:spcBef>
                <a:spcPts val="0"/>
              </a:spcBef>
              <a:spcAft>
                <a:spcPts val="0"/>
              </a:spcAft>
              <a:buSzPts val="1600"/>
              <a:buChar char="-"/>
            </a:pPr>
            <a:r>
              <a:rPr lang="en" sz="1600"/>
              <a:t>As an extra study for the excess of </a:t>
            </a:r>
            <a:r>
              <a:rPr i="1" lang="en" sz="1600"/>
              <a:t>Provoked </a:t>
            </a:r>
            <a:r>
              <a:rPr lang="en" sz="1600"/>
              <a:t>data</a:t>
            </a:r>
            <a:r>
              <a:rPr lang="en" sz="1600"/>
              <a:t>, w</a:t>
            </a:r>
            <a:r>
              <a:rPr lang="en" sz="1600"/>
              <a:t>e decided to do a correlation analysis to see if age and gender played a factor in these attacks. </a:t>
            </a:r>
            <a:endParaRPr sz="1600"/>
          </a:p>
          <a:p>
            <a:pPr indent="-330200" lvl="0" marL="457200" rtl="0" algn="just">
              <a:spcBef>
                <a:spcPts val="1000"/>
              </a:spcBef>
              <a:spcAft>
                <a:spcPts val="1000"/>
              </a:spcAft>
              <a:buSzPts val="1600"/>
              <a:buChar char="-"/>
            </a:pPr>
            <a:r>
              <a:rPr lang="en" sz="1600"/>
              <a:t>As a result we see that the average age for both male and female </a:t>
            </a:r>
            <a:r>
              <a:rPr i="1" lang="en" sz="1600"/>
              <a:t>provoked </a:t>
            </a:r>
            <a:r>
              <a:rPr lang="en" sz="1600"/>
              <a:t>attacks are 30 years old.</a:t>
            </a:r>
            <a:endParaRPr sz="1600"/>
          </a:p>
        </p:txBody>
      </p:sp>
      <p:pic>
        <p:nvPicPr>
          <p:cNvPr id="127" name="Google Shape;127;p22"/>
          <p:cNvPicPr preferRelativeResize="0"/>
          <p:nvPr/>
        </p:nvPicPr>
        <p:blipFill rotWithShape="1">
          <a:blip r:embed="rId3">
            <a:alphaModFix/>
          </a:blip>
          <a:srcRect b="8558" l="0" r="0" t="0"/>
          <a:stretch/>
        </p:blipFill>
        <p:spPr>
          <a:xfrm>
            <a:off x="4921175" y="1144137"/>
            <a:ext cx="3834925" cy="1107675"/>
          </a:xfrm>
          <a:prstGeom prst="rect">
            <a:avLst/>
          </a:prstGeom>
          <a:noFill/>
          <a:ln>
            <a:noFill/>
          </a:ln>
        </p:spPr>
      </p:pic>
      <p:pic>
        <p:nvPicPr>
          <p:cNvPr id="128" name="Google Shape;128;p22"/>
          <p:cNvPicPr preferRelativeResize="0"/>
          <p:nvPr/>
        </p:nvPicPr>
        <p:blipFill rotWithShape="1">
          <a:blip r:embed="rId4">
            <a:alphaModFix/>
          </a:blip>
          <a:srcRect b="0" l="4625" r="0" t="0"/>
          <a:stretch/>
        </p:blipFill>
        <p:spPr>
          <a:xfrm>
            <a:off x="4921175" y="2251800"/>
            <a:ext cx="3834925" cy="998719"/>
          </a:xfrm>
          <a:prstGeom prst="rect">
            <a:avLst/>
          </a:prstGeom>
          <a:noFill/>
          <a:ln>
            <a:noFill/>
          </a:ln>
        </p:spPr>
      </p:pic>
      <p:pic>
        <p:nvPicPr>
          <p:cNvPr id="129" name="Google Shape;129;p22"/>
          <p:cNvPicPr preferRelativeResize="0"/>
          <p:nvPr/>
        </p:nvPicPr>
        <p:blipFill>
          <a:blip r:embed="rId5">
            <a:alphaModFix/>
          </a:blip>
          <a:stretch>
            <a:fillRect/>
          </a:stretch>
        </p:blipFill>
        <p:spPr>
          <a:xfrm>
            <a:off x="4921175" y="3250525"/>
            <a:ext cx="3834925" cy="1797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Conclusion and Insights - Hypothesis 3</a:t>
            </a:r>
            <a:endParaRPr/>
          </a:p>
        </p:txBody>
      </p:sp>
      <p:sp>
        <p:nvSpPr>
          <p:cNvPr id="135" name="Google Shape;135;p23"/>
          <p:cNvSpPr txBox="1"/>
          <p:nvPr>
            <p:ph idx="1" type="body"/>
          </p:nvPr>
        </p:nvSpPr>
        <p:spPr>
          <a:xfrm>
            <a:off x="387900" y="1266250"/>
            <a:ext cx="3738900" cy="3302400"/>
          </a:xfrm>
          <a:prstGeom prst="rect">
            <a:avLst/>
          </a:prstGeom>
        </p:spPr>
        <p:txBody>
          <a:bodyPr anchorCtr="0" anchor="t" bIns="91425" lIns="91425" spcFirstLastPara="1" rIns="91425" wrap="square" tIns="91425">
            <a:normAutofit fontScale="92500" lnSpcReduction="20000"/>
          </a:bodyPr>
          <a:lstStyle/>
          <a:p>
            <a:pPr indent="-316706" lvl="0" marL="457200" rtl="0" algn="just">
              <a:spcBef>
                <a:spcPts val="0"/>
              </a:spcBef>
              <a:spcAft>
                <a:spcPts val="0"/>
              </a:spcAft>
              <a:buSzPct val="100000"/>
              <a:buChar char="-"/>
            </a:pPr>
            <a:r>
              <a:rPr lang="en" sz="1500"/>
              <a:t>The data clearly supports Hypothesis 3, showing that </a:t>
            </a:r>
            <a:r>
              <a:rPr i="1" lang="en" sz="1500"/>
              <a:t>unprovoked </a:t>
            </a:r>
            <a:r>
              <a:rPr lang="en" sz="1500"/>
              <a:t>shark attacks are more frequent in the Summer, with 907 reported incidents, followed by Spring with 419 . </a:t>
            </a:r>
            <a:endParaRPr sz="1500"/>
          </a:p>
          <a:p>
            <a:pPr indent="-316706" lvl="0" marL="457200" rtl="0" algn="just">
              <a:spcBef>
                <a:spcPts val="1000"/>
              </a:spcBef>
              <a:spcAft>
                <a:spcPts val="0"/>
              </a:spcAft>
              <a:buSzPct val="100000"/>
              <a:buChar char="-"/>
            </a:pPr>
            <a:r>
              <a:rPr lang="en" sz="1500"/>
              <a:t>This compares to lower numbers in the colder seasons of Fall with 621 attacks and Winter with 177 attacks. </a:t>
            </a:r>
            <a:endParaRPr sz="1500"/>
          </a:p>
          <a:p>
            <a:pPr indent="-316706" lvl="0" marL="457200" rtl="0" algn="just">
              <a:spcBef>
                <a:spcPts val="1000"/>
              </a:spcBef>
              <a:spcAft>
                <a:spcPts val="0"/>
              </a:spcAft>
              <a:buSzPct val="100000"/>
              <a:buChar char="-"/>
            </a:pPr>
            <a:r>
              <a:rPr lang="en" sz="1500"/>
              <a:t>The data confirms that warmer seasons see a heightened risk of shark attacks, aligning with the seasonal behavior patterns of both humans and sharks.</a:t>
            </a:r>
            <a:endParaRPr sz="1500"/>
          </a:p>
        </p:txBody>
      </p:sp>
      <p:pic>
        <p:nvPicPr>
          <p:cNvPr id="136" name="Google Shape;136;p23"/>
          <p:cNvPicPr preferRelativeResize="0"/>
          <p:nvPr/>
        </p:nvPicPr>
        <p:blipFill>
          <a:blip r:embed="rId3">
            <a:alphaModFix/>
          </a:blip>
          <a:stretch>
            <a:fillRect/>
          </a:stretch>
        </p:blipFill>
        <p:spPr>
          <a:xfrm>
            <a:off x="4646250" y="1185025"/>
            <a:ext cx="3898850" cy="1648375"/>
          </a:xfrm>
          <a:prstGeom prst="rect">
            <a:avLst/>
          </a:prstGeom>
          <a:noFill/>
          <a:ln>
            <a:noFill/>
          </a:ln>
        </p:spPr>
      </p:pic>
      <p:pic>
        <p:nvPicPr>
          <p:cNvPr id="137" name="Google Shape;137;p23"/>
          <p:cNvPicPr preferRelativeResize="0"/>
          <p:nvPr/>
        </p:nvPicPr>
        <p:blipFill>
          <a:blip r:embed="rId4">
            <a:alphaModFix/>
          </a:blip>
          <a:stretch>
            <a:fillRect/>
          </a:stretch>
        </p:blipFill>
        <p:spPr>
          <a:xfrm>
            <a:off x="4646250" y="2833400"/>
            <a:ext cx="3898848" cy="20052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4" title="Sharks Swimming GIF"/>
          <p:cNvPicPr preferRelativeResize="0"/>
          <p:nvPr/>
        </p:nvPicPr>
        <p:blipFill>
          <a:blip r:embed="rId3">
            <a:alphaModFix/>
          </a:blip>
          <a:stretch>
            <a:fillRect/>
          </a:stretch>
        </p:blipFill>
        <p:spPr>
          <a:xfrm>
            <a:off x="0" y="0"/>
            <a:ext cx="9144000" cy="6096000"/>
          </a:xfrm>
          <a:prstGeom prst="rect">
            <a:avLst/>
          </a:prstGeom>
          <a:noFill/>
          <a:ln>
            <a:noFill/>
          </a:ln>
        </p:spPr>
      </p:pic>
      <p:sp>
        <p:nvSpPr>
          <p:cNvPr id="143" name="Google Shape;143;p24"/>
          <p:cNvSpPr txBox="1"/>
          <p:nvPr>
            <p:ph type="title"/>
          </p:nvPr>
        </p:nvSpPr>
        <p:spPr>
          <a:xfrm>
            <a:off x="480750" y="1764950"/>
            <a:ext cx="8222100" cy="907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Thank you! </a:t>
            </a:r>
            <a:endParaRPr/>
          </a:p>
        </p:txBody>
      </p:sp>
      <p:sp>
        <p:nvSpPr>
          <p:cNvPr id="144" name="Google Shape;144;p24"/>
          <p:cNvSpPr txBox="1"/>
          <p:nvPr/>
        </p:nvSpPr>
        <p:spPr>
          <a:xfrm>
            <a:off x="2736225" y="1764950"/>
            <a:ext cx="3655800" cy="1330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100">
                <a:solidFill>
                  <a:schemeClr val="dk1"/>
                </a:solidFill>
                <a:latin typeface="Roboto Slab"/>
                <a:ea typeface="Roboto Slab"/>
                <a:cs typeface="Roboto Slab"/>
                <a:sym typeface="Roboto Slab"/>
              </a:rPr>
              <a:t>Thank you!</a:t>
            </a:r>
            <a:r>
              <a:rPr lang="en" sz="3000">
                <a:solidFill>
                  <a:schemeClr val="dk1"/>
                </a:solidFill>
                <a:latin typeface="PT Sans Narrow"/>
                <a:ea typeface="PT Sans Narrow"/>
                <a:cs typeface="PT Sans Narrow"/>
                <a:sym typeface="PT Sans Narrow"/>
              </a:rPr>
              <a:t> </a:t>
            </a:r>
            <a:endParaRPr sz="3000">
              <a:solidFill>
                <a:schemeClr val="dk1"/>
              </a:solidFill>
              <a:latin typeface="PT Sans Narrow"/>
              <a:ea typeface="PT Sans Narrow"/>
              <a:cs typeface="PT Sans Narrow"/>
              <a:sym typeface="PT Sans Narrow"/>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Sources</a:t>
            </a:r>
            <a:endParaRPr/>
          </a:p>
        </p:txBody>
      </p:sp>
      <p:sp>
        <p:nvSpPr>
          <p:cNvPr id="150" name="Google Shape;150;p25"/>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sz="1100">
                <a:solidFill>
                  <a:schemeClr val="lt2"/>
                </a:solidFill>
                <a:latin typeface="Roboto Slab"/>
                <a:ea typeface="Roboto Slab"/>
                <a:cs typeface="Roboto Slab"/>
                <a:sym typeface="Roboto Slab"/>
              </a:rPr>
              <a:t>NOAA. (n.d.). </a:t>
            </a:r>
            <a:r>
              <a:rPr i="1" lang="en" sz="1100">
                <a:solidFill>
                  <a:schemeClr val="lt2"/>
                </a:solidFill>
                <a:latin typeface="Roboto Slab"/>
                <a:ea typeface="Roboto Slab"/>
                <a:cs typeface="Roboto Slab"/>
                <a:sym typeface="Roboto Slab"/>
              </a:rPr>
              <a:t>The MPA Inventory</a:t>
            </a:r>
            <a:r>
              <a:rPr lang="en" sz="1100">
                <a:solidFill>
                  <a:schemeClr val="lt2"/>
                </a:solidFill>
                <a:latin typeface="Roboto Slab"/>
                <a:ea typeface="Roboto Slab"/>
                <a:cs typeface="Roboto Slab"/>
                <a:sym typeface="Roboto Slab"/>
              </a:rPr>
              <a:t>. The MPA Inventory | National Marine Protected Areas Center. https://marineprotectedareas.noaa.gov/dataanalysis/mpainventory/ </a:t>
            </a:r>
            <a:endParaRPr sz="1100">
              <a:solidFill>
                <a:schemeClr val="lt2"/>
              </a:solidFill>
              <a:latin typeface="Roboto Slab"/>
              <a:ea typeface="Roboto Slab"/>
              <a:cs typeface="Roboto Slab"/>
              <a:sym typeface="Roboto Slab"/>
            </a:endParaRPr>
          </a:p>
          <a:p>
            <a:pPr indent="0" lvl="0" marL="0" rtl="0" algn="l">
              <a:spcBef>
                <a:spcPts val="1200"/>
              </a:spcBef>
              <a:spcAft>
                <a:spcPts val="0"/>
              </a:spcAft>
              <a:buNone/>
            </a:pPr>
            <a:r>
              <a:rPr lang="en" sz="1100">
                <a:solidFill>
                  <a:schemeClr val="lt2"/>
                </a:solidFill>
                <a:latin typeface="Roboto Slab"/>
                <a:ea typeface="Roboto Slab"/>
                <a:cs typeface="Roboto Slab"/>
                <a:sym typeface="Roboto Slab"/>
              </a:rPr>
              <a:t>Shark Research Institute. (n.d.). Incident Log. Retrieved from https://www.sharkattackfile.net/incidentlog.htm</a:t>
            </a:r>
            <a:endParaRPr>
              <a:solidFill>
                <a:schemeClr val="lt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Project Overview</a:t>
            </a:r>
            <a:endParaRPr/>
          </a:p>
        </p:txBody>
      </p:sp>
      <p:sp>
        <p:nvSpPr>
          <p:cNvPr id="70" name="Google Shape;70;p1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lnSpcReduction="10000"/>
          </a:bodyPr>
          <a:lstStyle/>
          <a:p>
            <a:pPr indent="-336550" lvl="0" marL="457200" rtl="0" algn="just">
              <a:spcBef>
                <a:spcPts val="0"/>
              </a:spcBef>
              <a:spcAft>
                <a:spcPts val="0"/>
              </a:spcAft>
              <a:buSzPts val="1700"/>
              <a:buChar char="-"/>
            </a:pPr>
            <a:r>
              <a:rPr lang="en" sz="1700"/>
              <a:t>The Python code is designed to focus primarily on data detailing global shark attacks and data based on NOAA's Marine Protected Areas. </a:t>
            </a:r>
            <a:endParaRPr sz="1700"/>
          </a:p>
          <a:p>
            <a:pPr indent="-336550" lvl="0" marL="457200" rtl="0" algn="just">
              <a:spcBef>
                <a:spcPts val="1000"/>
              </a:spcBef>
              <a:spcAft>
                <a:spcPts val="0"/>
              </a:spcAft>
              <a:buSzPts val="1700"/>
              <a:buChar char="-"/>
            </a:pPr>
            <a:r>
              <a:rPr lang="en" sz="1700"/>
              <a:t>It involves several key steps like extensive cleaning and formatting and the extraction of specific components like month and year from dates. </a:t>
            </a:r>
            <a:endParaRPr sz="1700"/>
          </a:p>
          <a:p>
            <a:pPr indent="-336550" lvl="0" marL="457200" rtl="0" algn="just">
              <a:spcBef>
                <a:spcPts val="1000"/>
              </a:spcBef>
              <a:spcAft>
                <a:spcPts val="0"/>
              </a:spcAft>
              <a:buSzPts val="1700"/>
              <a:buChar char="-"/>
            </a:pPr>
            <a:r>
              <a:rPr lang="en" sz="1700"/>
              <a:t>It categorizes months into seasons and refines the dataset to focus on US-based attacks, distinguishing between </a:t>
            </a:r>
            <a:r>
              <a:rPr i="1" lang="en" sz="1700"/>
              <a:t>provoked </a:t>
            </a:r>
            <a:r>
              <a:rPr lang="en" sz="1700"/>
              <a:t>and </a:t>
            </a:r>
            <a:r>
              <a:rPr i="1" lang="en" sz="1700"/>
              <a:t>unprovoked </a:t>
            </a:r>
            <a:r>
              <a:rPr lang="en" sz="1700"/>
              <a:t>incidents. It also groups data to analyze seasonal trends and demographic patterns in shark attacks.</a:t>
            </a:r>
            <a:endParaRPr sz="1700"/>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Problem Statement </a:t>
            </a:r>
            <a:endParaRPr/>
          </a:p>
        </p:txBody>
      </p:sp>
      <p:sp>
        <p:nvSpPr>
          <p:cNvPr id="76" name="Google Shape;76;p15"/>
          <p:cNvSpPr txBox="1"/>
          <p:nvPr>
            <p:ph idx="1" type="body"/>
          </p:nvPr>
        </p:nvSpPr>
        <p:spPr>
          <a:xfrm>
            <a:off x="387900" y="1276850"/>
            <a:ext cx="8368200" cy="329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We are a marine research organization a</a:t>
            </a:r>
            <a:r>
              <a:rPr lang="en" sz="1400"/>
              <a:t>ssessing the relationship between marine protected areas / shark sanctuaries and frequency of shark attacks on humans. </a:t>
            </a:r>
            <a:endParaRPr sz="1400"/>
          </a:p>
          <a:p>
            <a:pPr indent="0" lvl="0" marL="0" rtl="0" algn="l">
              <a:spcBef>
                <a:spcPts val="1200"/>
              </a:spcBef>
              <a:spcAft>
                <a:spcPts val="0"/>
              </a:spcAft>
              <a:buNone/>
            </a:pPr>
            <a:r>
              <a:t/>
            </a:r>
            <a:endParaRPr sz="1400">
              <a:solidFill>
                <a:srgbClr val="ECECEC"/>
              </a:solidFill>
            </a:endParaRPr>
          </a:p>
          <a:p>
            <a:pPr indent="0" lvl="0" marL="0" rtl="0" algn="l">
              <a:spcBef>
                <a:spcPts val="1200"/>
              </a:spcBef>
              <a:spcAft>
                <a:spcPts val="1200"/>
              </a:spcAft>
              <a:buNone/>
            </a:pPr>
            <a:r>
              <a:rPr i="1" lang="en" sz="1400">
                <a:solidFill>
                  <a:srgbClr val="ECECEC"/>
                </a:solidFill>
              </a:rPr>
              <a:t>Understanding the relationship between the establishment of marine protected areas (MPAs) and shark sanctuaries and the incidence of shark attacks is crucial for effective conservation management. With global shark populations in decline and increasing human-shark interactions, it is imperative to analyze whether the presence of MPAs and sanctuaries influences the frequency and severity of shark attacks on humans. This study aims to assess how these protected zones impact shark behavior and interactions with people, providing data-driven insights to refine protective policies and enhance coexistence.</a:t>
            </a:r>
            <a:endParaRPr sz="1400">
              <a:solidFill>
                <a:srgbClr val="ECECEC"/>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Hypotheses</a:t>
            </a:r>
            <a:endParaRPr/>
          </a:p>
        </p:txBody>
      </p:sp>
      <p:sp>
        <p:nvSpPr>
          <p:cNvPr id="82" name="Google Shape;82;p16"/>
          <p:cNvSpPr txBox="1"/>
          <p:nvPr>
            <p:ph idx="1" type="body"/>
          </p:nvPr>
        </p:nvSpPr>
        <p:spPr>
          <a:xfrm>
            <a:off x="387900" y="1266250"/>
            <a:ext cx="8368200" cy="3302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lang="en"/>
              <a:t>Hypothesis 1</a:t>
            </a:r>
            <a:r>
              <a:rPr lang="en"/>
              <a:t> - Shark attacks are less prevalent in Marine Protected Areas due to increased protections and more food sources. </a:t>
            </a:r>
            <a:endParaRPr/>
          </a:p>
          <a:p>
            <a:pPr indent="0" lvl="0" marL="0" rtl="0" algn="just">
              <a:spcBef>
                <a:spcPts val="1200"/>
              </a:spcBef>
              <a:spcAft>
                <a:spcPts val="0"/>
              </a:spcAft>
              <a:buClr>
                <a:schemeClr val="dk1"/>
              </a:buClr>
              <a:buSzPts val="1100"/>
              <a:buFont typeface="Arial"/>
              <a:buNone/>
            </a:pPr>
            <a:r>
              <a:rPr b="1" lang="en"/>
              <a:t>Hypothesis 2 </a:t>
            </a:r>
            <a:r>
              <a:rPr lang="en"/>
              <a:t>- Unprovoked attacks are more prevalent in Marine Protected Areas. </a:t>
            </a:r>
            <a:endParaRPr/>
          </a:p>
          <a:p>
            <a:pPr indent="0" lvl="0" marL="0" rtl="0" algn="just">
              <a:spcBef>
                <a:spcPts val="1200"/>
              </a:spcBef>
              <a:spcAft>
                <a:spcPts val="1200"/>
              </a:spcAft>
              <a:buNone/>
            </a:pPr>
            <a:r>
              <a:rPr b="1" lang="en"/>
              <a:t>Hypothesis 3 </a:t>
            </a:r>
            <a:r>
              <a:rPr lang="en"/>
              <a:t>- Shark attacks are more prevalent in warmer seasons like spring and summer.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id="87" name="Google Shape;87;p17"/>
          <p:cNvPicPr preferRelativeResize="0"/>
          <p:nvPr/>
        </p:nvPicPr>
        <p:blipFill rotWithShape="1">
          <a:blip r:embed="rId3">
            <a:alphaModFix/>
          </a:blip>
          <a:srcRect b="0" l="0" r="8088" t="0"/>
          <a:stretch/>
        </p:blipFill>
        <p:spPr>
          <a:xfrm>
            <a:off x="4644225" y="1266325"/>
            <a:ext cx="4111874" cy="3187319"/>
          </a:xfrm>
          <a:prstGeom prst="rect">
            <a:avLst/>
          </a:prstGeom>
          <a:noFill/>
          <a:ln>
            <a:noFill/>
          </a:ln>
        </p:spPr>
      </p:pic>
      <p:sp>
        <p:nvSpPr>
          <p:cNvPr id="88" name="Google Shape;88;p1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 Structuring - Example</a:t>
            </a:r>
            <a:endParaRPr/>
          </a:p>
        </p:txBody>
      </p:sp>
      <p:sp>
        <p:nvSpPr>
          <p:cNvPr id="89" name="Google Shape;89;p17"/>
          <p:cNvSpPr txBox="1"/>
          <p:nvPr>
            <p:ph idx="1" type="body"/>
          </p:nvPr>
        </p:nvSpPr>
        <p:spPr>
          <a:xfrm>
            <a:off x="311700" y="1266325"/>
            <a:ext cx="4111800" cy="3302700"/>
          </a:xfrm>
          <a:prstGeom prst="rect">
            <a:avLst/>
          </a:prstGeom>
        </p:spPr>
        <p:txBody>
          <a:bodyPr anchorCtr="0" anchor="t" bIns="91425" lIns="91425" spcFirstLastPara="1" rIns="91425" wrap="square" tIns="91425">
            <a:normAutofit/>
          </a:bodyPr>
          <a:lstStyle/>
          <a:p>
            <a:pPr indent="-323850" lvl="0" marL="457200" rtl="0" algn="just">
              <a:spcBef>
                <a:spcPts val="0"/>
              </a:spcBef>
              <a:spcAft>
                <a:spcPts val="0"/>
              </a:spcAft>
              <a:buSzPts val="1500"/>
              <a:buChar char="-"/>
            </a:pPr>
            <a:r>
              <a:rPr lang="en" sz="1500"/>
              <a:t>This code is designed to add a new column called '</a:t>
            </a:r>
            <a:r>
              <a:rPr i="1" lang="en" sz="1500"/>
              <a:t>seasons</a:t>
            </a:r>
            <a:r>
              <a:rPr lang="en" sz="1500"/>
              <a:t>' to the dataset, which categorizes each shark attack by the season it occurred in, based on existing date data.</a:t>
            </a:r>
            <a:endParaRPr sz="1500"/>
          </a:p>
          <a:p>
            <a:pPr indent="-323850" lvl="0" marL="457200" rtl="0" algn="just">
              <a:spcBef>
                <a:spcPts val="1000"/>
              </a:spcBef>
              <a:spcAft>
                <a:spcPts val="0"/>
              </a:spcAft>
              <a:buSzPts val="1500"/>
              <a:buChar char="-"/>
            </a:pPr>
            <a:r>
              <a:rPr lang="en" sz="1500"/>
              <a:t>This process not only helps in structuring the data but also serves as a crucial step in cleaning and organizing the dataset</a:t>
            </a:r>
            <a:endParaRPr sz="1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18"/>
          <p:cNvPicPr preferRelativeResize="0"/>
          <p:nvPr/>
        </p:nvPicPr>
        <p:blipFill>
          <a:blip r:embed="rId3">
            <a:alphaModFix/>
          </a:blip>
          <a:stretch>
            <a:fillRect/>
          </a:stretch>
        </p:blipFill>
        <p:spPr>
          <a:xfrm>
            <a:off x="4417650" y="1693275"/>
            <a:ext cx="4520701" cy="474274"/>
          </a:xfrm>
          <a:prstGeom prst="rect">
            <a:avLst/>
          </a:prstGeom>
          <a:noFill/>
          <a:ln>
            <a:noFill/>
          </a:ln>
        </p:spPr>
      </p:pic>
      <p:pic>
        <p:nvPicPr>
          <p:cNvPr id="95" name="Google Shape;95;p18"/>
          <p:cNvPicPr preferRelativeResize="0"/>
          <p:nvPr/>
        </p:nvPicPr>
        <p:blipFill>
          <a:blip r:embed="rId4">
            <a:alphaModFix/>
          </a:blip>
          <a:stretch>
            <a:fillRect/>
          </a:stretch>
        </p:blipFill>
        <p:spPr>
          <a:xfrm>
            <a:off x="4417650" y="2992425"/>
            <a:ext cx="4520700" cy="447892"/>
          </a:xfrm>
          <a:prstGeom prst="rect">
            <a:avLst/>
          </a:prstGeom>
          <a:noFill/>
          <a:ln>
            <a:noFill/>
          </a:ln>
        </p:spPr>
      </p:pic>
      <p:sp>
        <p:nvSpPr>
          <p:cNvPr id="96" name="Google Shape;96;p1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 Filtering - Examples</a:t>
            </a:r>
            <a:endParaRPr/>
          </a:p>
        </p:txBody>
      </p:sp>
      <p:sp>
        <p:nvSpPr>
          <p:cNvPr id="97" name="Google Shape;97;p18"/>
          <p:cNvSpPr txBox="1"/>
          <p:nvPr>
            <p:ph idx="1" type="body"/>
          </p:nvPr>
        </p:nvSpPr>
        <p:spPr>
          <a:xfrm>
            <a:off x="309675" y="1266250"/>
            <a:ext cx="4002000" cy="3302700"/>
          </a:xfrm>
          <a:prstGeom prst="rect">
            <a:avLst/>
          </a:prstGeom>
        </p:spPr>
        <p:txBody>
          <a:bodyPr anchorCtr="0" anchor="t" bIns="91425" lIns="91425" spcFirstLastPara="1" rIns="91425" wrap="square" tIns="91425">
            <a:normAutofit/>
          </a:bodyPr>
          <a:lstStyle/>
          <a:p>
            <a:pPr indent="-323850" lvl="0" marL="457200" rtl="0" algn="just">
              <a:spcBef>
                <a:spcPts val="0"/>
              </a:spcBef>
              <a:spcAft>
                <a:spcPts val="0"/>
              </a:spcAft>
              <a:buSzPts val="1500"/>
              <a:buChar char="-"/>
            </a:pPr>
            <a:r>
              <a:rPr lang="en" sz="1500"/>
              <a:t>This code filters the DataFrame to include only the rows where the '</a:t>
            </a:r>
            <a:r>
              <a:rPr i="1" lang="en" sz="1500"/>
              <a:t>Type</a:t>
            </a:r>
            <a:r>
              <a:rPr lang="en" sz="1500"/>
              <a:t>' column has values that are not equal to '</a:t>
            </a:r>
            <a:r>
              <a:rPr i="1" lang="en" sz="1500"/>
              <a:t>Provoked</a:t>
            </a:r>
            <a:r>
              <a:rPr lang="en" sz="1500"/>
              <a:t>' in the first example, and '</a:t>
            </a:r>
            <a:r>
              <a:rPr i="1" lang="en" sz="1500"/>
              <a:t>Unprovoked</a:t>
            </a:r>
            <a:r>
              <a:rPr lang="en" sz="1500"/>
              <a:t>' in the second example.</a:t>
            </a:r>
            <a:endParaRPr sz="1500"/>
          </a:p>
          <a:p>
            <a:pPr indent="-323850" lvl="0" marL="457200" rtl="0" algn="just">
              <a:spcBef>
                <a:spcPts val="1000"/>
              </a:spcBef>
              <a:spcAft>
                <a:spcPts val="0"/>
              </a:spcAft>
              <a:buSzPts val="1500"/>
              <a:buChar char="-"/>
            </a:pPr>
            <a:r>
              <a:rPr lang="en" sz="1500"/>
              <a:t>This is done to isolate the data containing the </a:t>
            </a:r>
            <a:r>
              <a:rPr i="1" lang="en" sz="1500"/>
              <a:t>unprovoked</a:t>
            </a:r>
            <a:r>
              <a:rPr lang="en" sz="1500"/>
              <a:t> shark attacks in order to prove the </a:t>
            </a:r>
            <a:r>
              <a:rPr lang="en" sz="1500"/>
              <a:t>hypothesis</a:t>
            </a:r>
            <a:r>
              <a:rPr lang="en" sz="1500"/>
              <a:t>. </a:t>
            </a:r>
            <a:endParaRPr sz="1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Creating a Map </a:t>
            </a:r>
            <a:endParaRPr/>
          </a:p>
        </p:txBody>
      </p:sp>
      <p:sp>
        <p:nvSpPr>
          <p:cNvPr id="103" name="Google Shape;103;p19"/>
          <p:cNvSpPr txBox="1"/>
          <p:nvPr>
            <p:ph idx="1" type="body"/>
          </p:nvPr>
        </p:nvSpPr>
        <p:spPr>
          <a:xfrm>
            <a:off x="311700" y="1266325"/>
            <a:ext cx="4260300" cy="3302700"/>
          </a:xfrm>
          <a:prstGeom prst="rect">
            <a:avLst/>
          </a:prstGeom>
        </p:spPr>
        <p:txBody>
          <a:bodyPr anchorCtr="0" anchor="t" bIns="91425" lIns="91425" spcFirstLastPara="1" rIns="91425" wrap="square" tIns="91425">
            <a:normAutofit lnSpcReduction="10000"/>
          </a:bodyPr>
          <a:lstStyle/>
          <a:p>
            <a:pPr indent="-342900" lvl="0" marL="457200" rtl="0" algn="just">
              <a:spcBef>
                <a:spcPts val="1000"/>
              </a:spcBef>
              <a:spcAft>
                <a:spcPts val="0"/>
              </a:spcAft>
              <a:buSzPts val="1800"/>
              <a:buChar char="-"/>
            </a:pPr>
            <a:r>
              <a:rPr lang="en"/>
              <a:t>Found another dataset from NOAA to cross-reference </a:t>
            </a:r>
            <a:endParaRPr/>
          </a:p>
          <a:p>
            <a:pPr indent="-342900" lvl="0" marL="457200" rtl="0" algn="just">
              <a:spcBef>
                <a:spcPts val="1000"/>
              </a:spcBef>
              <a:spcAft>
                <a:spcPts val="0"/>
              </a:spcAft>
              <a:buSzPts val="1800"/>
              <a:buChar char="-"/>
            </a:pPr>
            <a:r>
              <a:rPr lang="en" u="sng">
                <a:solidFill>
                  <a:schemeClr val="hlink"/>
                </a:solidFill>
                <a:hlinkClick r:id="rId3"/>
              </a:rPr>
              <a:t>Google MyMaps </a:t>
            </a:r>
            <a:endParaRPr/>
          </a:p>
          <a:p>
            <a:pPr indent="-342900" lvl="0" marL="457200" rtl="0" algn="just">
              <a:spcBef>
                <a:spcPts val="1000"/>
              </a:spcBef>
              <a:spcAft>
                <a:spcPts val="0"/>
              </a:spcAft>
              <a:buSzPts val="1800"/>
              <a:buChar char="-"/>
            </a:pPr>
            <a:r>
              <a:rPr lang="en"/>
              <a:t>Different location formats (Shark Attacks didn’t have latitude and longitude)</a:t>
            </a:r>
            <a:endParaRPr/>
          </a:p>
          <a:p>
            <a:pPr indent="-342900" lvl="0" marL="457200" rtl="0" algn="just">
              <a:spcBef>
                <a:spcPts val="1000"/>
              </a:spcBef>
              <a:spcAft>
                <a:spcPts val="1200"/>
              </a:spcAft>
              <a:buSzPts val="1800"/>
              <a:buChar char="-"/>
            </a:pPr>
            <a:r>
              <a:rPr lang="en"/>
              <a:t>Couldn’t figure out how to transfer areas within MPA locations to see overlap</a:t>
            </a:r>
            <a:endParaRPr/>
          </a:p>
        </p:txBody>
      </p:sp>
      <p:pic>
        <p:nvPicPr>
          <p:cNvPr id="104" name="Google Shape;104;p19"/>
          <p:cNvPicPr preferRelativeResize="0"/>
          <p:nvPr/>
        </p:nvPicPr>
        <p:blipFill>
          <a:blip r:embed="rId4">
            <a:alphaModFix/>
          </a:blip>
          <a:stretch>
            <a:fillRect/>
          </a:stretch>
        </p:blipFill>
        <p:spPr>
          <a:xfrm>
            <a:off x="4762225" y="0"/>
            <a:ext cx="4381777" cy="2906501"/>
          </a:xfrm>
          <a:prstGeom prst="rect">
            <a:avLst/>
          </a:prstGeom>
          <a:noFill/>
          <a:ln>
            <a:noFill/>
          </a:ln>
        </p:spPr>
      </p:pic>
      <p:pic>
        <p:nvPicPr>
          <p:cNvPr id="105" name="Google Shape;105;p19"/>
          <p:cNvPicPr preferRelativeResize="0"/>
          <p:nvPr/>
        </p:nvPicPr>
        <p:blipFill>
          <a:blip r:embed="rId5">
            <a:alphaModFix/>
          </a:blip>
          <a:stretch>
            <a:fillRect/>
          </a:stretch>
        </p:blipFill>
        <p:spPr>
          <a:xfrm>
            <a:off x="4762225" y="2906500"/>
            <a:ext cx="4381775" cy="21397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Major Obstacles</a:t>
            </a:r>
            <a:endParaRPr/>
          </a:p>
        </p:txBody>
      </p:sp>
      <p:sp>
        <p:nvSpPr>
          <p:cNvPr id="111" name="Google Shape;111;p20"/>
          <p:cNvSpPr txBox="1"/>
          <p:nvPr>
            <p:ph idx="1" type="body"/>
          </p:nvPr>
        </p:nvSpPr>
        <p:spPr>
          <a:xfrm>
            <a:off x="387900" y="1287475"/>
            <a:ext cx="8368200" cy="32814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Inconsistencies in location data format </a:t>
            </a:r>
            <a:endParaRPr sz="1700"/>
          </a:p>
          <a:p>
            <a:pPr indent="-336550" lvl="0" marL="457200" rtl="0" algn="l">
              <a:spcBef>
                <a:spcPts val="0"/>
              </a:spcBef>
              <a:spcAft>
                <a:spcPts val="0"/>
              </a:spcAft>
              <a:buSzPts val="1700"/>
              <a:buChar char="-"/>
            </a:pPr>
            <a:r>
              <a:rPr lang="en" sz="1700"/>
              <a:t>Cleaning and formatting the data </a:t>
            </a:r>
            <a:endParaRPr sz="1700"/>
          </a:p>
          <a:p>
            <a:pPr indent="-336550" lvl="0" marL="457200" rtl="0" algn="l">
              <a:spcBef>
                <a:spcPts val="0"/>
              </a:spcBef>
              <a:spcAft>
                <a:spcPts val="0"/>
              </a:spcAft>
              <a:buSzPts val="1700"/>
              <a:buChar char="-"/>
            </a:pPr>
            <a:r>
              <a:rPr lang="en" sz="1700"/>
              <a:t>Filtering and wrangling </a:t>
            </a:r>
            <a:endParaRPr sz="1700"/>
          </a:p>
          <a:p>
            <a:pPr indent="-336550" lvl="0" marL="457200" rtl="0" algn="l">
              <a:spcBef>
                <a:spcPts val="0"/>
              </a:spcBef>
              <a:spcAft>
                <a:spcPts val="0"/>
              </a:spcAft>
              <a:buSzPts val="1700"/>
              <a:buChar char="-"/>
            </a:pPr>
            <a:r>
              <a:rPr lang="en" sz="1700"/>
              <a:t>Saving altered data set to new CSV file</a:t>
            </a:r>
            <a:endParaRPr sz="1700"/>
          </a:p>
          <a:p>
            <a:pPr indent="-336550" lvl="1" marL="914400" rtl="0" algn="l">
              <a:spcBef>
                <a:spcPts val="0"/>
              </a:spcBef>
              <a:spcAft>
                <a:spcPts val="0"/>
              </a:spcAft>
              <a:buSzPts val="1700"/>
              <a:buChar char="-"/>
            </a:pPr>
            <a:r>
              <a:rPr b="1" lang="en" sz="1700"/>
              <a:t>Solution</a:t>
            </a:r>
            <a:r>
              <a:rPr lang="en" sz="1700"/>
              <a:t>:</a:t>
            </a:r>
            <a:r>
              <a:rPr lang="en" sz="1700"/>
              <a:t> </a:t>
            </a:r>
            <a:r>
              <a:rPr lang="en" sz="1700">
                <a:solidFill>
                  <a:schemeClr val="accent5"/>
                </a:solidFill>
              </a:rPr>
              <a:t>dataframe.to_csv('name_of_file.csv', index=False)</a:t>
            </a:r>
            <a:r>
              <a:rPr lang="en" sz="1700">
                <a:solidFill>
                  <a:schemeClr val="accent5"/>
                </a:solidFill>
              </a:rPr>
              <a:t> </a:t>
            </a:r>
            <a:endParaRPr sz="1700">
              <a:solidFill>
                <a:schemeClr val="accent5"/>
              </a:solidFill>
            </a:endParaRPr>
          </a:p>
        </p:txBody>
      </p:sp>
      <p:pic>
        <p:nvPicPr>
          <p:cNvPr id="112" name="Google Shape;112;p20"/>
          <p:cNvPicPr preferRelativeResize="0"/>
          <p:nvPr/>
        </p:nvPicPr>
        <p:blipFill>
          <a:blip r:embed="rId3">
            <a:alphaModFix/>
          </a:blip>
          <a:stretch>
            <a:fillRect/>
          </a:stretch>
        </p:blipFill>
        <p:spPr>
          <a:xfrm>
            <a:off x="5506800" y="3511125"/>
            <a:ext cx="3249300" cy="1102500"/>
          </a:xfrm>
          <a:prstGeom prst="rect">
            <a:avLst/>
          </a:prstGeom>
          <a:noFill/>
          <a:ln>
            <a:noFill/>
          </a:ln>
        </p:spPr>
      </p:pic>
      <p:pic>
        <p:nvPicPr>
          <p:cNvPr id="113" name="Google Shape;113;p20"/>
          <p:cNvPicPr preferRelativeResize="0"/>
          <p:nvPr/>
        </p:nvPicPr>
        <p:blipFill>
          <a:blip r:embed="rId4">
            <a:alphaModFix/>
          </a:blip>
          <a:stretch>
            <a:fillRect/>
          </a:stretch>
        </p:blipFill>
        <p:spPr>
          <a:xfrm>
            <a:off x="610700" y="3255248"/>
            <a:ext cx="3249300" cy="1614251"/>
          </a:xfrm>
          <a:prstGeom prst="rect">
            <a:avLst/>
          </a:prstGeom>
          <a:noFill/>
          <a:ln>
            <a:noFill/>
          </a:ln>
        </p:spPr>
      </p:pic>
      <p:pic>
        <p:nvPicPr>
          <p:cNvPr id="114" name="Google Shape;114;p20" title="Dance Shark GIF"/>
          <p:cNvPicPr preferRelativeResize="0"/>
          <p:nvPr/>
        </p:nvPicPr>
        <p:blipFill>
          <a:blip r:embed="rId5">
            <a:alphaModFix/>
          </a:blip>
          <a:stretch>
            <a:fillRect/>
          </a:stretch>
        </p:blipFill>
        <p:spPr>
          <a:xfrm>
            <a:off x="7218875" y="458025"/>
            <a:ext cx="1537225" cy="2539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Exploratory Data Analysis</a:t>
            </a:r>
            <a:endParaRPr/>
          </a:p>
        </p:txBody>
      </p:sp>
      <p:sp>
        <p:nvSpPr>
          <p:cNvPr id="120" name="Google Shape;120;p21"/>
          <p:cNvSpPr txBox="1"/>
          <p:nvPr>
            <p:ph idx="1" type="body"/>
          </p:nvPr>
        </p:nvSpPr>
        <p:spPr>
          <a:xfrm>
            <a:off x="387900" y="1266250"/>
            <a:ext cx="8368200" cy="3302400"/>
          </a:xfrm>
          <a:prstGeom prst="rect">
            <a:avLst/>
          </a:prstGeom>
        </p:spPr>
        <p:txBody>
          <a:bodyPr anchorCtr="0" anchor="t" bIns="91425" lIns="91425" spcFirstLastPara="1" rIns="91425" wrap="square" tIns="91425">
            <a:normAutofit/>
          </a:bodyPr>
          <a:lstStyle/>
          <a:p>
            <a:pPr indent="-334327" lvl="0" marL="457200" rtl="0" algn="just">
              <a:lnSpc>
                <a:spcPct val="95000"/>
              </a:lnSpc>
              <a:spcBef>
                <a:spcPts val="1000"/>
              </a:spcBef>
              <a:spcAft>
                <a:spcPts val="0"/>
              </a:spcAft>
              <a:buSzPts val="1665"/>
              <a:buChar char="-"/>
            </a:pPr>
            <a:r>
              <a:rPr lang="en" sz="1665"/>
              <a:t>In this exploratory data analysis of shark attack data, we aimed to discern seasonal trends and spatial patterns, specifically the impact of Marine Protected Areas.</a:t>
            </a:r>
            <a:endParaRPr sz="1665"/>
          </a:p>
          <a:p>
            <a:pPr indent="-334327" lvl="0" marL="457200" rtl="0" algn="just">
              <a:lnSpc>
                <a:spcPct val="95000"/>
              </a:lnSpc>
              <a:spcBef>
                <a:spcPts val="1000"/>
              </a:spcBef>
              <a:spcAft>
                <a:spcPts val="0"/>
              </a:spcAft>
              <a:buSzPts val="1665"/>
              <a:buChar char="-"/>
            </a:pPr>
            <a:r>
              <a:rPr lang="en" sz="1665"/>
              <a:t>Initial data processing cleaned date columns and categorized them by seasons, showing a significant increase in shark attacks during the warmer months of Summer and Spring compared to Fall and Winter.</a:t>
            </a:r>
            <a:endParaRPr sz="1665"/>
          </a:p>
          <a:p>
            <a:pPr indent="-334327" lvl="0" marL="457200" rtl="0" algn="just">
              <a:lnSpc>
                <a:spcPct val="95000"/>
              </a:lnSpc>
              <a:spcBef>
                <a:spcPts val="1000"/>
              </a:spcBef>
              <a:spcAft>
                <a:spcPts val="1000"/>
              </a:spcAft>
              <a:buSzPts val="1665"/>
              <a:buChar char="-"/>
            </a:pPr>
            <a:r>
              <a:rPr lang="en" sz="1665"/>
              <a:t>Our study on the impact of Marine Protected Areas on shark attacks was inconclusive due to insufficient geographic details; more precise location data is needed for a comprehensive evaluation.</a:t>
            </a:r>
            <a:endParaRPr sz="1665"/>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